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5"/>
  </p:notesMasterIdLst>
  <p:sldIdLst>
    <p:sldId id="256" r:id="rId4"/>
    <p:sldId id="265" r:id="rId6"/>
    <p:sldId id="258" r:id="rId7"/>
    <p:sldId id="286" r:id="rId8"/>
    <p:sldId id="262" r:id="rId9"/>
    <p:sldId id="287" r:id="rId10"/>
    <p:sldId id="274" r:id="rId11"/>
  </p:sldIdLst>
  <p:sldSz cx="12192000" cy="6858000"/>
  <p:notesSz cx="6797675" cy="9928225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-Willem Naerebout" initials="JN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25" autoAdjust="0"/>
    <p:restoredTop sz="85695" autoAdjust="0"/>
  </p:normalViewPr>
  <p:slideViewPr>
    <p:cSldViewPr snapToGrid="0">
      <p:cViewPr varScale="1">
        <p:scale>
          <a:sx n="64" d="100"/>
          <a:sy n="64" d="100"/>
        </p:scale>
        <p:origin x="1194" y="6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44" d="100"/>
          <a:sy n="44" d="100"/>
        </p:scale>
        <p:origin x="2784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8" Type="http://schemas.openxmlformats.org/officeDocument/2006/relationships/customXml" Target="../customXml/item3.xml"/><Relationship Id="rId17" Type="http://schemas.openxmlformats.org/officeDocument/2006/relationships/customXml" Target="../customXml/item2.xml"/><Relationship Id="rId16" Type="http://schemas.openxmlformats.org/officeDocument/2006/relationships/customXml" Target="../customXml/item1.xml"/><Relationship Id="rId15" Type="http://schemas.openxmlformats.org/officeDocument/2006/relationships/commentAuthors" Target="commentAuthors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C976D3-15B5-49B2-9F12-6063DCB8CE93}" type="datetimeFigureOut">
              <a:rPr lang="en-GB" smtClean="0"/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4934BC-19CA-4E86-8776-3E5251D84CF3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Voorbl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es&#10;&#10;Automatisch gegenereerde beschrijvi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1_Voorbl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/>
          <a:lstStyle>
            <a:lvl1pPr algn="ctr">
              <a:defRPr sz="6000" b="1"/>
            </a:lvl1pPr>
          </a:lstStyle>
          <a:p>
            <a:r>
              <a:rPr lang="nl-NL" dirty="0"/>
              <a:t>Klik om titel te typen</a:t>
            </a:r>
            <a:endParaRPr lang="nl-NL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te typen</a:t>
            </a:r>
            <a:endParaRPr lang="nl-NL" dirty="0"/>
          </a:p>
        </p:txBody>
      </p:sp>
      <p:pic>
        <p:nvPicPr>
          <p:cNvPr id="10" name="Afbeelding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8" y="5735637"/>
            <a:ext cx="2972477" cy="69865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21" y="-1320804"/>
            <a:ext cx="1218963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605265"/>
            <a:ext cx="7631545" cy="7794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7" name="Rechthoek 6"/>
          <p:cNvSpPr/>
          <p:nvPr userDrawn="1"/>
        </p:nvSpPr>
        <p:spPr>
          <a:xfrm>
            <a:off x="10612581" y="2392219"/>
            <a:ext cx="2161310" cy="446578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10"/>
          </p:nvPr>
        </p:nvSpPr>
        <p:spPr>
          <a:xfrm>
            <a:off x="838200" y="1477818"/>
            <a:ext cx="10515600" cy="46828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7794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10" name="Tijdelijke aanduiding voor grafiek 9"/>
          <p:cNvSpPr>
            <a:spLocks noGrp="1"/>
          </p:cNvSpPr>
          <p:nvPr>
            <p:ph type="chart" sz="quarter" idx="10" hasCustomPrompt="1"/>
          </p:nvPr>
        </p:nvSpPr>
        <p:spPr>
          <a:xfrm>
            <a:off x="838200" y="1227571"/>
            <a:ext cx="10515600" cy="463752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chart</a:t>
            </a:r>
            <a:endParaRPr lang="nl-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898357"/>
            <a:ext cx="6864927" cy="7794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 dirty="0"/>
          </a:p>
        </p:txBody>
      </p:sp>
      <p:sp>
        <p:nvSpPr>
          <p:cNvPr id="7" name="Tijdelijke aanduiding voor tekst 6"/>
          <p:cNvSpPr>
            <a:spLocks noGrp="1"/>
          </p:cNvSpPr>
          <p:nvPr>
            <p:ph type="body" sz="quarter" idx="10"/>
          </p:nvPr>
        </p:nvSpPr>
        <p:spPr>
          <a:xfrm>
            <a:off x="2567710" y="2770909"/>
            <a:ext cx="6520872" cy="35744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  <p:pic>
        <p:nvPicPr>
          <p:cNvPr id="15" name="Afbeelding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2597" y="531095"/>
            <a:ext cx="2268000" cy="5330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683480"/>
            <a:ext cx="12189630" cy="6858000"/>
          </a:xfrm>
          <a:prstGeom prst="rect">
            <a:avLst/>
          </a:prstGeom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1300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74303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10" name="Rechthoek 9"/>
          <p:cNvSpPr/>
          <p:nvPr userDrawn="1"/>
        </p:nvSpPr>
        <p:spPr>
          <a:xfrm>
            <a:off x="11508509" y="378691"/>
            <a:ext cx="766618" cy="29094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1" name="Afbeelding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091" y="6235858"/>
            <a:ext cx="2160000" cy="50769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image" Target="../media/image10.png"/><Relationship Id="rId14" Type="http://schemas.openxmlformats.org/officeDocument/2006/relationships/image" Target="../media/image3.png"/><Relationship Id="rId13" Type="http://schemas.openxmlformats.org/officeDocument/2006/relationships/image" Target="../media/image9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" y="0"/>
            <a:ext cx="12189630" cy="6858000"/>
          </a:xfrm>
          <a:prstGeom prst="rect">
            <a:avLst/>
          </a:prstGeom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dirty="0"/>
              <a:t>Klik om stijl te bewerken</a:t>
            </a:r>
            <a:endParaRPr lang="nl-NL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dirty="0"/>
              <a:t>Tekststijl van het model bewerken</a:t>
            </a:r>
            <a:endParaRPr lang="nl-NL" dirty="0"/>
          </a:p>
          <a:p>
            <a:pPr lvl="1"/>
            <a:r>
              <a:rPr lang="nl-NL" dirty="0"/>
              <a:t>Tweede niveau</a:t>
            </a:r>
            <a:endParaRPr lang="nl-NL" dirty="0"/>
          </a:p>
          <a:p>
            <a:pPr lvl="2"/>
            <a:r>
              <a:rPr lang="nl-NL" dirty="0"/>
              <a:t>Derde niveau</a:t>
            </a:r>
            <a:endParaRPr lang="nl-NL" dirty="0"/>
          </a:p>
          <a:p>
            <a:pPr lvl="3"/>
            <a:r>
              <a:rPr lang="nl-NL" dirty="0"/>
              <a:t>Vierde niveau</a:t>
            </a:r>
            <a:endParaRPr lang="nl-NL" dirty="0"/>
          </a:p>
          <a:p>
            <a:pPr lvl="4"/>
            <a:r>
              <a:rPr lang="nl-NL" dirty="0"/>
              <a:t>Vijfde niveau</a:t>
            </a:r>
            <a:endParaRPr lang="nl-NL" dirty="0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E1D91C-FF69-4FF3-BDD3-E2187DA70565}" type="datetimeFigureOut">
              <a:rPr lang="nl-NL" smtClean="0"/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512BA-239F-46DF-8596-67834B9737BD}" type="slidenum">
              <a:rPr lang="nl-NL" smtClean="0"/>
            </a:fld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28" y="6232259"/>
            <a:ext cx="2160000" cy="50769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3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Tx/>
        <a:buBlip>
          <a:blip r:embed="rId15"/>
        </a:buBlip>
        <a:defRPr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Tx/>
        <a:buBlip>
          <a:blip r:embed="rId15"/>
        </a:buBlip>
        <a:defRPr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46BD43-A43A-4194-A7A2-A073BA58EF28}" type="datetimeFigureOut">
              <a:rPr lang="en-GB" smtClean="0"/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F4595-9A8F-4E90-BA29-B5426BDA8294}" type="slidenum">
              <a:rPr lang="en-GB" smtClean="0"/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6.xml"/><Relationship Id="rId8" Type="http://schemas.openxmlformats.org/officeDocument/2006/relationships/slideLayout" Target="../slideLayouts/slideLayout4.xml"/><Relationship Id="rId7" Type="http://schemas.openxmlformats.org/officeDocument/2006/relationships/image" Target="../media/image18.png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631172"/>
            <a:ext cx="10058400" cy="1319018"/>
          </a:xfrm>
        </p:spPr>
        <p:txBody>
          <a:bodyPr>
            <a:normAutofit/>
          </a:bodyPr>
          <a:lstStyle/>
          <a:p>
            <a:r>
              <a:rPr lang="en-GB" dirty="0"/>
              <a:t>AGRI-HR Kyrgyzstan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2774" y="4401086"/>
            <a:ext cx="11206065" cy="1655762"/>
          </a:xfrm>
        </p:spPr>
        <p:txBody>
          <a:bodyPr>
            <a:normAutofit/>
          </a:bodyPr>
          <a:lstStyle/>
          <a:p>
            <a:r>
              <a:rPr lang="en-GB" dirty="0"/>
              <a:t>Kyrgyz-British Business Council Meeting</a:t>
            </a:r>
            <a:endParaRPr lang="en-GB" dirty="0"/>
          </a:p>
          <a:p>
            <a:r>
              <a:rPr lang="en-GB" dirty="0"/>
              <a:t>25</a:t>
            </a:r>
            <a:r>
              <a:rPr lang="en-GB" baseline="30000" dirty="0"/>
              <a:t>th</a:t>
            </a:r>
            <a:r>
              <a:rPr lang="en-GB" dirty="0"/>
              <a:t> April 2024 </a:t>
            </a:r>
            <a:endParaRPr lang="en-GB" dirty="0"/>
          </a:p>
          <a:p>
            <a:r>
              <a:rPr lang="en-GB" dirty="0"/>
              <a:t>Aigul Eshenkulova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71219" y="618686"/>
            <a:ext cx="7631545" cy="779461"/>
          </a:xfrm>
        </p:spPr>
        <p:txBody>
          <a:bodyPr>
            <a:normAutofit/>
          </a:bodyPr>
          <a:lstStyle/>
          <a:p>
            <a:r>
              <a:rPr lang="en-GB" dirty="0"/>
              <a:t>AGRI-HR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871220" y="1440815"/>
            <a:ext cx="11035665" cy="481584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41020" indent="-541020"/>
            <a:r>
              <a:rPr lang="en-GB" sz="3200" dirty="0"/>
              <a:t>AGRI-HR is a seasonal agricultural recruitment business</a:t>
            </a:r>
            <a:r>
              <a:rPr lang="en-US" altLang="en-GB" sz="3200" dirty="0"/>
              <a:t>.</a:t>
            </a:r>
            <a:endParaRPr lang="en-GB" sz="3200" dirty="0">
              <a:cs typeface="Calibri" panose="020F0502020204030204"/>
            </a:endParaRPr>
          </a:p>
          <a:p>
            <a:pPr marL="541020" indent="-541020"/>
            <a:r>
              <a:rPr lang="en-GB" sz="3200" dirty="0"/>
              <a:t>Founded in 2019 by Jan-Willem Naerebout </a:t>
            </a:r>
            <a:r>
              <a:rPr lang="en-US" altLang="en-GB" sz="3200" dirty="0"/>
              <a:t>.</a:t>
            </a:r>
            <a:endParaRPr lang="en-GB" sz="3200" dirty="0">
              <a:cs typeface="Calibri" panose="020F0502020204030204"/>
            </a:endParaRPr>
          </a:p>
          <a:p>
            <a:pPr marL="541020" indent="-541020"/>
            <a:r>
              <a:rPr lang="en-GB" sz="3200" dirty="0"/>
              <a:t>A Kyrgyz branch office was established in March 2022 and managed by Aigul Eshenkulova.</a:t>
            </a:r>
            <a:endParaRPr lang="en-GB" sz="3200" dirty="0">
              <a:cs typeface="Calibri" panose="020F0502020204030204"/>
            </a:endParaRPr>
          </a:p>
          <a:p>
            <a:pPr marL="541020" indent="-541020"/>
            <a:r>
              <a:rPr lang="en-GB" sz="3200" dirty="0"/>
              <a:t>The branch office operated under the agreement of </a:t>
            </a:r>
            <a:r>
              <a:rPr lang="en-US" altLang="en-GB" sz="3200" dirty="0"/>
              <a:t>the </a:t>
            </a:r>
            <a:r>
              <a:rPr lang="en-GB" sz="3200" dirty="0"/>
              <a:t>Centre for Employment of Citizens Abroad under the Ministry of Labour, Social Security and Migration of the Kyrgyz Republic. </a:t>
            </a:r>
            <a:endParaRPr lang="en-GB" sz="3200" dirty="0">
              <a:cs typeface="Calibri" panose="020F0502020204030204"/>
            </a:endParaRPr>
          </a:p>
          <a:p>
            <a:pPr marL="541020" indent="-541020"/>
            <a:r>
              <a:rPr lang="en-GB" sz="3200" dirty="0"/>
              <a:t>The first Kyrgyz citizens arrived in the UK in May 2022</a:t>
            </a:r>
            <a:endParaRPr lang="en-GB" sz="3200" dirty="0">
              <a:cs typeface="Calibri" panose="020F0502020204030204"/>
            </a:endParaRPr>
          </a:p>
          <a:p>
            <a:pPr marL="541020" indent="-541020"/>
            <a:endParaRPr lang="en-GB" sz="3200" dirty="0">
              <a:cs typeface="Calibri" panose="020F0502020204030204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38200" y="605265"/>
            <a:ext cx="8669942" cy="779461"/>
          </a:xfrm>
        </p:spPr>
        <p:txBody>
          <a:bodyPr>
            <a:normAutofit/>
          </a:bodyPr>
          <a:lstStyle/>
          <a:p>
            <a:r>
              <a:rPr lang="en-GB" dirty="0"/>
              <a:t>Recruiting for other operators: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0076" y="1787291"/>
            <a:ext cx="9421609" cy="506890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71219" y="618686"/>
            <a:ext cx="7631545" cy="779461"/>
          </a:xfrm>
        </p:spPr>
        <p:txBody>
          <a:bodyPr>
            <a:normAutofit/>
          </a:bodyPr>
          <a:lstStyle/>
          <a:p>
            <a:r>
              <a:rPr lang="en-GB" dirty="0"/>
              <a:t>AGRI-HR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583672" y="1713039"/>
            <a:ext cx="11035645" cy="4839326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41020" indent="-541020"/>
            <a:r>
              <a:rPr lang="en-GB" sz="3200" dirty="0"/>
              <a:t>AGRI-HR became a UK Government appointed Seasonal Worker Scheme Operator in January 2023.</a:t>
            </a:r>
            <a:endParaRPr lang="en-US"/>
          </a:p>
          <a:p>
            <a:pPr marL="541020" indent="-541020"/>
            <a:r>
              <a:rPr lang="en-GB" sz="3200" dirty="0"/>
              <a:t>AGRI-HR Kyrgyzstan LLP was established in 2023 with a Kyrgyz recruitment licence &amp; British GLAA licence.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The Business continues to be managed by Aigul Eshenkulova.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Since 2022 AGRI-HR have recruited over 4,500 Kyrgyz citizens for the UK agricultural sector.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AGRI-HR is the first &amp; also the largest recruiter in Kyrgyzstan.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AGRI-HR Key facts &amp; subscriptions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495756" y="1385359"/>
            <a:ext cx="11464504" cy="4579654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541020" indent="-541020"/>
            <a:r>
              <a:rPr lang="en-GB" sz="3200" dirty="0"/>
              <a:t>GLAA Licence No: AGRI0021 (UK) &amp; AGRI0030 (KG)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Kyrgyz Recruitment licence No: 001060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Operator Licence No: QK4N14WX5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ALP Membership: 8872 – ALP Council Member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Responsible Recruitment Toolkit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Ethical Trade Initiative - SEDEX Member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NFU Professional Member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r>
              <a:rPr lang="en-GB" sz="3200" dirty="0"/>
              <a:t>Member of Hereford &amp; Worcester Chambers of Commerce.</a:t>
            </a:r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541020" indent="-541020"/>
            <a:endParaRPr lang="en-GB" sz="3200" dirty="0">
              <a:ea typeface="Calibri" panose="020F0502020204030204"/>
              <a:cs typeface="Calibri" panose="020F0502020204030204"/>
            </a:endParaRPr>
          </a:p>
          <a:p>
            <a:pPr marL="0" indent="0">
              <a:buNone/>
            </a:pPr>
            <a:br>
              <a:rPr lang="en-GB" sz="3200" dirty="0"/>
            </a:br>
            <a:endParaRPr lang="en-GB" sz="3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AGRI-HR Key facts &amp; subscriptions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651588" y="1778000"/>
            <a:ext cx="10515600" cy="436399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b="1" dirty="0"/>
          </a:p>
          <a:p>
            <a:pPr marL="0" indent="0">
              <a:buNone/>
            </a:pPr>
            <a:endParaRPr lang="en-GB" sz="3200" dirty="0"/>
          </a:p>
          <a:p>
            <a:pPr marL="541655" indent="-541655"/>
            <a:endParaRPr lang="en-GB" sz="3200" dirty="0"/>
          </a:p>
          <a:p>
            <a:pPr marL="541655" indent="-541655"/>
            <a:endParaRPr lang="en-GB" sz="3200" dirty="0"/>
          </a:p>
          <a:p>
            <a:pPr marL="541655" indent="-541655"/>
            <a:endParaRPr lang="en-GB" sz="3200" dirty="0"/>
          </a:p>
          <a:p>
            <a:pPr marL="541655" indent="-541655"/>
            <a:endParaRPr lang="en-GB" sz="3200" dirty="0"/>
          </a:p>
          <a:p>
            <a:pPr marL="541655" indent="-541655"/>
            <a:endParaRPr lang="en-GB" sz="3200" dirty="0"/>
          </a:p>
          <a:p>
            <a:pPr marL="541655" indent="-541655"/>
            <a:endParaRPr lang="en-GB" sz="3200" dirty="0"/>
          </a:p>
          <a:p>
            <a:pPr marL="0" indent="0">
              <a:buNone/>
            </a:pPr>
            <a:br>
              <a:rPr lang="en-GB" sz="3200" dirty="0"/>
            </a:br>
            <a:endParaRPr lang="en-GB" sz="3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38200" y="1685701"/>
            <a:ext cx="2176767" cy="109552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5785" y="4789243"/>
            <a:ext cx="1978090" cy="8613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1629" y="3202700"/>
            <a:ext cx="2540410" cy="64018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2039" y="1778000"/>
            <a:ext cx="2030815" cy="10032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842883"/>
            <a:ext cx="1678858" cy="167885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9836" y="4031129"/>
            <a:ext cx="1533018" cy="130236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30227" y="2281084"/>
            <a:ext cx="2896459" cy="177655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sz="quarter" idx="10"/>
          </p:nvPr>
        </p:nvSpPr>
        <p:spPr>
          <a:xfrm>
            <a:off x="838200" y="2182682"/>
            <a:ext cx="10515600" cy="3884881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/>
          </a:p>
          <a:p>
            <a:pPr marL="0" indent="0" algn="ctr">
              <a:buNone/>
            </a:pPr>
            <a:r>
              <a:rPr lang="en-GB" sz="4800"/>
              <a:t>Any Questions?</a:t>
            </a:r>
            <a:endParaRPr lang="en-GB" sz="4800"/>
          </a:p>
          <a:p>
            <a:pPr marL="0" indent="0" algn="ctr">
              <a:buNone/>
            </a:pPr>
            <a:r>
              <a:rPr lang="en-GB" sz="4800" dirty="0"/>
              <a:t>Thank You!</a:t>
            </a:r>
            <a:endParaRPr lang="en-GB" sz="4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gri HR">
  <a:themeElements>
    <a:clrScheme name="Agri HR">
      <a:dk1>
        <a:sysClr val="windowText" lastClr="000000"/>
      </a:dk1>
      <a:lt1>
        <a:sysClr val="window" lastClr="FFFFFF"/>
      </a:lt1>
      <a:dk2>
        <a:srgbClr val="48555C"/>
      </a:dk2>
      <a:lt2>
        <a:srgbClr val="E7E6E6"/>
      </a:lt2>
      <a:accent1>
        <a:srgbClr val="6EA812"/>
      </a:accent1>
      <a:accent2>
        <a:srgbClr val="BEEC75"/>
      </a:accent2>
      <a:accent3>
        <a:srgbClr val="687B86"/>
      </a:accent3>
      <a:accent4>
        <a:srgbClr val="BDC6CB"/>
      </a:accent4>
      <a:accent5>
        <a:srgbClr val="E9F8D0"/>
      </a:accent5>
      <a:accent6>
        <a:srgbClr val="55800E"/>
      </a:accent6>
      <a:hlink>
        <a:srgbClr val="BEEC75"/>
      </a:hlink>
      <a:folHlink>
        <a:srgbClr val="55800E"/>
      </a:folHlink>
    </a:clrScheme>
    <a:fontScheme name="Agri HR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��
</file>

<file path=customXml/item2.xml>��
</file>

<file path=customXml/item3.xml>��
</file>

<file path=customXml/itemProps1.xml><?xml version="1.0" encoding="utf-8"?>
<ds:datastoreItem xmlns:ds="http://schemas.openxmlformats.org/officeDocument/2006/customXml" ds:itemID="{FDA37E21-804B-45F0-AEDF-E230A18F170C}">
  <ds:schemaRefs/>
</ds:datastoreItem>
</file>

<file path=customXml/itemProps2.xml><?xml version="1.0" encoding="utf-8"?>
<ds:datastoreItem xmlns:ds="http://schemas.openxmlformats.org/officeDocument/2006/customXml" ds:itemID="{2B2BBA90-A859-4BD9-8BBE-E6928BC2F2AF}">
  <ds:schemaRefs/>
</ds:datastoreItem>
</file>

<file path=customXml/itemProps3.xml><?xml version="1.0" encoding="utf-8"?>
<ds:datastoreItem xmlns:ds="http://schemas.openxmlformats.org/officeDocument/2006/customXml" ds:itemID="{D4564AFA-B3BF-4D01-85D7-713DC6A845F4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Agri HR PowerPoint</Template>
  <TotalTime>0</TotalTime>
  <Words>1352</Words>
  <Application>WPS Presentation</Application>
  <PresentationFormat>Widescreen</PresentationFormat>
  <Paragraphs>56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7</vt:i4>
      </vt:variant>
    </vt:vector>
  </HeadingPairs>
  <TitlesOfParts>
    <vt:vector size="17" baseType="lpstr">
      <vt:lpstr>Arial</vt:lpstr>
      <vt:lpstr>SimSun</vt:lpstr>
      <vt:lpstr>Wingdings</vt:lpstr>
      <vt:lpstr>Calibri</vt:lpstr>
      <vt:lpstr>Microsoft YaHei</vt:lpstr>
      <vt:lpstr>Arial Unicode MS</vt:lpstr>
      <vt:lpstr>Calibri Light</vt:lpstr>
      <vt:lpstr>Calibri</vt:lpstr>
      <vt:lpstr>Agri HR</vt:lpstr>
      <vt:lpstr>Custom Design</vt:lpstr>
      <vt:lpstr>AGRI-HR Kyrgyzstan</vt:lpstr>
      <vt:lpstr>AGRI-HR</vt:lpstr>
      <vt:lpstr>Recruiting for other operators:</vt:lpstr>
      <vt:lpstr>AGRI-HR</vt:lpstr>
      <vt:lpstr>AGRI-HR Key facts &amp; subscriptions</vt:lpstr>
      <vt:lpstr>AGRI-HR Key facts &amp; subscriptions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Jan-Willem Naerebout</dc:creator>
  <cp:lastModifiedBy>Сырга Акылбеков�</cp:lastModifiedBy>
  <cp:revision>81</cp:revision>
  <cp:lastPrinted>2021-02-11T12:58:00Z</cp:lastPrinted>
  <dcterms:created xsi:type="dcterms:W3CDTF">2019-01-14T08:37:00Z</dcterms:created>
  <dcterms:modified xsi:type="dcterms:W3CDTF">2024-04-23T10:29:41Z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0x0101002D9E9B239D831F4FBE5637D946597E60</vt:lpwstr>
  </property>
  <property fmtid="{D5CDD505-2E9C-101B-9397-08002B2CF9AE}" pid="3" name="ICV">
    <vt:lpwstr>0FB78744076841D4B9EB8C57F1F60E76_13</vt:lpwstr>
  </property>
  <property fmtid="{D5CDD505-2E9C-101B-9397-08002B2CF9AE}" pid="4" name="KSOProductBuildVer">
    <vt:lpwstr>1049-12.2.0.13489</vt:lpwstr>
  </property>
</Properties>
</file>