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0" r:id="rId4"/>
    <p:sldId id="271" r:id="rId5"/>
    <p:sldId id="261" r:id="rId6"/>
    <p:sldId id="265" r:id="rId7"/>
    <p:sldId id="266" r:id="rId8"/>
    <p:sldId id="270" r:id="rId9"/>
    <p:sldId id="267" r:id="rId10"/>
    <p:sldId id="258" r:id="rId11"/>
  </p:sldIdLst>
  <p:sldSz cx="12192000" cy="6858000"/>
  <p:notesSz cx="7019925" cy="93059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6"/>
    <a:srgbClr val="2D3C5A"/>
    <a:srgbClr val="FFFFFF"/>
    <a:srgbClr val="A07332"/>
    <a:srgbClr val="3333CC"/>
    <a:srgbClr val="005DA2"/>
    <a:srgbClr val="0000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968" cy="466913"/>
          </a:xfrm>
          <a:prstGeom prst="rect">
            <a:avLst/>
          </a:prstGeom>
        </p:spPr>
        <p:txBody>
          <a:bodyPr vert="horz" lIns="93269" tIns="46634" rIns="93269" bIns="4663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76334" y="0"/>
            <a:ext cx="3041968" cy="466913"/>
          </a:xfrm>
          <a:prstGeom prst="rect">
            <a:avLst/>
          </a:prstGeom>
        </p:spPr>
        <p:txBody>
          <a:bodyPr vert="horz" lIns="93269" tIns="46634" rIns="93269" bIns="46634" rtlCol="0"/>
          <a:lstStyle>
            <a:lvl1pPr algn="r">
              <a:defRPr sz="1200"/>
            </a:lvl1pPr>
          </a:lstStyle>
          <a:p>
            <a:fld id="{163372A9-E8F4-4473-A2E7-05299272A2C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1650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69" tIns="46634" rIns="93269" bIns="4663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1994" y="4478478"/>
            <a:ext cx="5615940" cy="3664208"/>
          </a:xfrm>
          <a:prstGeom prst="rect">
            <a:avLst/>
          </a:prstGeom>
        </p:spPr>
        <p:txBody>
          <a:bodyPr vert="horz" lIns="93269" tIns="46634" rIns="93269" bIns="4663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839014"/>
            <a:ext cx="3041968" cy="466912"/>
          </a:xfrm>
          <a:prstGeom prst="rect">
            <a:avLst/>
          </a:prstGeom>
        </p:spPr>
        <p:txBody>
          <a:bodyPr vert="horz" lIns="93269" tIns="46634" rIns="93269" bIns="4663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76334" y="8839014"/>
            <a:ext cx="3041968" cy="466912"/>
          </a:xfrm>
          <a:prstGeom prst="rect">
            <a:avLst/>
          </a:prstGeom>
        </p:spPr>
        <p:txBody>
          <a:bodyPr vert="horz" lIns="93269" tIns="46634" rIns="93269" bIns="46634" rtlCol="0" anchor="b"/>
          <a:lstStyle>
            <a:lvl1pPr algn="r">
              <a:defRPr sz="1200"/>
            </a:lvl1pPr>
          </a:lstStyle>
          <a:p>
            <a:fld id="{A2BA25D2-5717-4F6E-A433-E5D987D090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718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BA25D2-5717-4F6E-A433-E5D987D090F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513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BA25D2-5717-4F6E-A433-E5D987D090F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071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F90C67-718F-4DE7-B278-316B231C30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BD8C53D-1439-43E1-84FD-C9BAB9DB10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AC070F-0EB1-4618-A2A2-F436FC33D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33CABC-C656-4CBC-95DA-54606E2D5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EAC253-F15C-4A43-AFE2-513123030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693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A24962-A147-4609-A763-EDF5C325B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632151-35B4-44FD-B865-A890D204E8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698F2C9-C0B5-45A8-B427-DEF38BD4E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E0C937-6A83-4BEA-A0A1-D1EF6563E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EEE9AB-7BD6-4873-A7BA-5EEDD0B35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471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464E8B-2A25-42C6-BC89-D821BCF33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1EC7DDF-995E-4F53-8929-10B600CBBF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916FEF-9B42-41F4-B08B-A9B54311E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64C0E6-4E2D-43D8-A2A0-447558DA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D15602-1E21-4E8C-B8CC-CE3529D33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288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A2348E-EFA5-4A8F-9A50-412499A75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A74B65-FC42-4712-A81B-56625521FE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601845B-45CE-4003-BDD3-3CE089324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648489E-2BF0-4911-8C99-9217A1EC8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752BD88-35FA-48D8-A3A8-3165C3352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BE247B8-D255-4457-B861-74280EAC8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596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19C9AF-E2E0-48D4-ACA0-B4E97BC25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105D917-70BE-4DC7-9FBE-5B4B175180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17DEDD6-59C8-4460-B02B-6D22534623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6F94FED-764C-4300-A1DD-014EB0B2CC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BF9C719-F853-45F3-838D-D5D6A613F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35001A0-0183-4C71-A531-77FBF9AC3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DE1D28F-942E-4908-A594-61ED3A339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F9BD3DD-65F0-46A6-965C-759052D05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700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2B42E4-D2E0-43F5-8CAD-4EB803C26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895B707-FDEF-4F02-B491-896C2EF83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CFEEC0B-099F-4A09-9F39-15091162D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E7F5FA8-D224-47CE-9253-29D53B9C3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482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1D37B01-F5F0-460C-B070-2872D4ED5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9BA663F-A390-4467-A530-1FCF4DD00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B69003E-897E-4A59-8607-E160C5A14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26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81F67D-CCFE-46AA-B571-927522690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5EE72B-7818-452C-93E5-D68B5B5A4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1F12398-85AE-4D00-B231-3BF93E7F07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7FCAB95-656A-4A24-B765-2C127B566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393D568-91D8-45CA-BB01-66459ED9F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6563CAF-E58B-4C90-BC6F-91A3EBDE6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987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F11A30-D797-49E5-87E1-32CC0DD8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BFB15F0-BB03-4E13-B0A1-6C4DDFDA07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30F069E-3F9E-4501-BEDB-2E4B25383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C3B7B8-7C3F-4934-87DB-4D56EE6BD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DC76D7-B90D-4F8F-B288-11807630D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FE75802-90DF-4DAE-80FA-90D38DD39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41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0E2062-8A24-4A21-9A86-E5CF3F6FE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74F3BA-403E-4ACC-AD7D-87B603F0D7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0D7035-6EFD-485A-B206-3A836C738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6327D5-DA81-4271-9C53-8C2033184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09904D-5EA6-4F21-B165-659B28324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874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9000A54-5489-4302-AF0F-0E2C79A83E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C97528-E847-41F2-9D1E-94C3C2388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318737-FB82-4336-91BE-7781DE1DA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D17AA0-7D63-4790-806F-F6C5390A8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54A796-5921-43A3-8767-EAD1B8CA9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264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4BC376-9045-4D63-AB64-E3322B7CF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9312610-9FA7-4DA1-9B75-EC5DB9E9F8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D96A15-2492-49E4-A1DC-4696C031DC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3AE8-6696-4835-9593-9DD5892DFCD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FA7D1E-7E86-47F9-B243-E233EAEB60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050160-3FD2-47DF-93EB-021FFEEC58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3C63A-9D30-4D48-96F2-6984DA8578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139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CE28987-07FF-4B15-AC59-40D1746351C3}"/>
              </a:ext>
            </a:extLst>
          </p:cNvPr>
          <p:cNvSpPr txBox="1">
            <a:spLocks/>
          </p:cNvSpPr>
          <p:nvPr/>
        </p:nvSpPr>
        <p:spPr>
          <a:xfrm>
            <a:off x="626446" y="3426869"/>
            <a:ext cx="4689631" cy="314960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ru-RU" sz="26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xima Nova Bl" panose="02000506030000020004" pitchFamily="2" charset="0"/>
                <a:ea typeface="Cambria" panose="02040503050406030204" pitchFamily="18" charset="0"/>
                <a:cs typeface="Microsoft New Tai Lue" panose="020B0502040204020203" pitchFamily="34" charset="0"/>
              </a:rPr>
              <a:t>ЕВРАЗИЙСКИЙ ЭКОНОМИЧЕСКИЙ СОЮЗ: ОСНОВЫ ДЕЯТЕЛЬНОСТИ</a:t>
            </a:r>
          </a:p>
          <a:p>
            <a:pPr algn="l">
              <a:lnSpc>
                <a:spcPct val="114000"/>
              </a:lnSpc>
            </a:pPr>
            <a:endParaRPr lang="ru-RU" sz="26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xima Nova Bl" panose="02000506030000020004" pitchFamily="2" charset="0"/>
              <a:ea typeface="Cambria" panose="02040503050406030204" pitchFamily="18" charset="0"/>
              <a:cs typeface="Microsoft New Tai Lue" panose="020B0502040204020203" pitchFamily="34" charset="0"/>
            </a:endParaRPr>
          </a:p>
          <a:p>
            <a:pPr algn="l">
              <a:lnSpc>
                <a:spcPct val="114000"/>
              </a:lnSpc>
            </a:pPr>
            <a:endParaRPr lang="ru-RU" sz="26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xima Nova Bl" panose="02000506030000020004" pitchFamily="2" charset="0"/>
              <a:ea typeface="Cambria" panose="02040503050406030204" pitchFamily="18" charset="0"/>
              <a:cs typeface="Microsoft New Tai Lue" panose="020B0502040204020203" pitchFamily="34" charset="0"/>
            </a:endParaRPr>
          </a:p>
          <a:p>
            <a:pPr algn="l">
              <a:lnSpc>
                <a:spcPct val="114000"/>
              </a:lnSpc>
            </a:pPr>
            <a:endParaRPr lang="ru-RU" sz="26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xima Nova Bl" panose="02000506030000020004" pitchFamily="2" charset="0"/>
              <a:ea typeface="Cambria" panose="02040503050406030204" pitchFamily="18" charset="0"/>
              <a:cs typeface="Microsoft New Tai Lue" panose="020B0502040204020203" pitchFamily="34" charset="0"/>
            </a:endParaRPr>
          </a:p>
          <a:p>
            <a:pPr algn="l">
              <a:lnSpc>
                <a:spcPct val="114000"/>
              </a:lnSpc>
            </a:pPr>
            <a:endParaRPr lang="ru-RU" sz="26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xima Nova Bl" panose="02000506030000020004" pitchFamily="2" charset="0"/>
              <a:ea typeface="Cambria" panose="02040503050406030204" pitchFamily="18" charset="0"/>
              <a:cs typeface="Microsoft New Tai Lue" panose="020B0502040204020203" pitchFamily="34" charset="0"/>
            </a:endParaRPr>
          </a:p>
          <a:p>
            <a:pPr>
              <a:lnSpc>
                <a:spcPct val="114000"/>
              </a:lnSpc>
            </a:pPr>
            <a:r>
              <a:rPr lang="ru-RU" sz="16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xima Nova Bl" panose="02000506030000020004" pitchFamily="2" charset="0"/>
                <a:ea typeface="Cambria" panose="02040503050406030204" pitchFamily="18" charset="0"/>
                <a:cs typeface="Microsoft New Tai Lue" panose="020B0502040204020203" pitchFamily="34" charset="0"/>
              </a:rPr>
              <a:t>Бишкек 2023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6B75A02-DFBB-43F9-889D-DFFFECC6F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5241" y="5001669"/>
            <a:ext cx="2952751" cy="96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62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6DBE6B-58C9-4739-8043-E49B1FB97256}"/>
              </a:ext>
            </a:extLst>
          </p:cNvPr>
          <p:cNvSpPr/>
          <p:nvPr/>
        </p:nvSpPr>
        <p:spPr>
          <a:xfrm>
            <a:off x="3457575" y="0"/>
            <a:ext cx="8734425" cy="6858000"/>
          </a:xfrm>
          <a:prstGeom prst="rect">
            <a:avLst/>
          </a:prstGeom>
          <a:solidFill>
            <a:srgbClr val="2D3C5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74F48-D1FE-4186-A885-02F8A30E7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00" y="1825625"/>
            <a:ext cx="7467600" cy="4108450"/>
          </a:xfrm>
        </p:spPr>
        <p:txBody>
          <a:bodyPr>
            <a:normAutofit/>
          </a:bodyPr>
          <a:lstStyle/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4A9567-B43F-4457-AD28-4C04897A4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436420" cy="2286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D0213FFF-97DD-4AEF-A21A-1177E8F91D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4041" y="684342"/>
            <a:ext cx="4149867" cy="4149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99010B-6D8D-47FE-A658-6AA48365A5C6}"/>
              </a:ext>
            </a:extLst>
          </p:cNvPr>
          <p:cNvSpPr txBox="1"/>
          <p:nvPr/>
        </p:nvSpPr>
        <p:spPr>
          <a:xfrm>
            <a:off x="5710204" y="289679"/>
            <a:ext cx="59055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tx2"/>
              </a:solidFill>
              <a:latin typeface="+mj-lt"/>
              <a:cs typeface="Times New Roman" pitchFamily="18" charset="0"/>
            </a:endParaRPr>
          </a:p>
          <a:p>
            <a:pPr algn="ctr"/>
            <a:r>
              <a:rPr lang="ru-RU" sz="2800" b="1" dirty="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Айжамал Мусуратбековна </a:t>
            </a:r>
            <a:br>
              <a:rPr lang="ru-RU" sz="2800" b="1" dirty="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ru-RU" sz="2800" b="1" dirty="0" err="1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Ажибраимова</a:t>
            </a:r>
            <a:endParaRPr lang="ru-RU" sz="2800" b="1" dirty="0">
              <a:solidFill>
                <a:schemeClr val="accent4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/>
            <a:endParaRPr lang="ru-RU" sz="2800" b="1" dirty="0">
              <a:solidFill>
                <a:schemeClr val="accent4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Судья 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Суда  Евразийского экономического союза</a:t>
            </a:r>
          </a:p>
          <a:p>
            <a:pPr algn="ctr"/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экс-Судья Верховного Суда </a:t>
            </a:r>
            <a:b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Кыргызской Республики</a:t>
            </a:r>
          </a:p>
          <a:p>
            <a:pPr algn="ctr"/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Заслуженный юрист </a:t>
            </a:r>
            <a:b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Кыргызской Республики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171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6DBE6B-58C9-4739-8043-E49B1FB97256}"/>
              </a:ext>
            </a:extLst>
          </p:cNvPr>
          <p:cNvSpPr/>
          <p:nvPr/>
        </p:nvSpPr>
        <p:spPr>
          <a:xfrm>
            <a:off x="3457575" y="0"/>
            <a:ext cx="8734425" cy="6858000"/>
          </a:xfrm>
          <a:prstGeom prst="rect">
            <a:avLst/>
          </a:prstGeom>
          <a:solidFill>
            <a:srgbClr val="2D3C5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74F48-D1FE-4186-A885-02F8A30E7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199" y="1138335"/>
            <a:ext cx="7722637" cy="5411690"/>
          </a:xfrm>
        </p:spPr>
        <p:txBody>
          <a:bodyPr>
            <a:normAutofit/>
          </a:bodyPr>
          <a:lstStyle/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b="1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2015 год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учрежден Евразийский экономический союз из трех государств: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Беларусь, Россия, Казахстан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далее присоединились еще 2 государства: Республика Армения и </a:t>
            </a:r>
            <a:b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Кыргызская Республика </a:t>
            </a: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(с 12 августа 2015 г.)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Союзе функционирует </a:t>
            </a: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единый рынок товаров, услуг, капиталов, рабочей силы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4A9567-B43F-4457-AD28-4C04897A4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436420" cy="2286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D77BCEE-37F6-4FD2-947A-A6541891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0" y="307975"/>
            <a:ext cx="7086600" cy="1325563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Евразийский экономический союз</a:t>
            </a: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4346" t="22455" r="29634" b="14833"/>
          <a:stretch/>
        </p:blipFill>
        <p:spPr>
          <a:xfrm>
            <a:off x="-37029" y="1034715"/>
            <a:ext cx="3466029" cy="339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645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6DBE6B-58C9-4739-8043-E49B1FB97256}"/>
              </a:ext>
            </a:extLst>
          </p:cNvPr>
          <p:cNvSpPr/>
          <p:nvPr/>
        </p:nvSpPr>
        <p:spPr>
          <a:xfrm>
            <a:off x="3457575" y="0"/>
            <a:ext cx="8734425" cy="6858000"/>
          </a:xfrm>
          <a:prstGeom prst="rect">
            <a:avLst/>
          </a:prstGeom>
          <a:solidFill>
            <a:srgbClr val="2D3C5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74F48-D1FE-4186-A885-02F8A30E7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199" y="821094"/>
            <a:ext cx="7722637" cy="514116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Высший евразийский экономический совет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главы государств</a:t>
            </a:r>
          </a:p>
          <a:p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Евразийский межправительственный совет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главы правительств</a:t>
            </a: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Постоянно действующие:</a:t>
            </a: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ЕЭК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Евразийская экономическая комиссия</a:t>
            </a:r>
            <a:b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(Совет ЕЭК, Коллегия ЕЭК) </a:t>
            </a:r>
          </a:p>
          <a:p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Суд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Евразийского экономического союза 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4A9567-B43F-4457-AD28-4C04897A4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436420" cy="2286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D77BCEE-37F6-4FD2-947A-A6541891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0" y="307975"/>
            <a:ext cx="7086600" cy="1325563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Органы Союза</a:t>
            </a: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930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6DBE6B-58C9-4739-8043-E49B1FB97256}"/>
              </a:ext>
            </a:extLst>
          </p:cNvPr>
          <p:cNvSpPr/>
          <p:nvPr/>
        </p:nvSpPr>
        <p:spPr>
          <a:xfrm>
            <a:off x="3457575" y="0"/>
            <a:ext cx="8734425" cy="6858000"/>
          </a:xfrm>
          <a:prstGeom prst="rect">
            <a:avLst/>
          </a:prstGeom>
          <a:solidFill>
            <a:srgbClr val="2D3C5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74F48-D1FE-4186-A885-02F8A30E7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8734" y="1222310"/>
            <a:ext cx="7396065" cy="50292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Таможенное регулирование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Конкуренция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Рынок лекарственных средств и изделий медицинского назначения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Социальное обеспечение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Трудовая миграция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Общий финансовый рынок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Интеллектуальная собственность и др.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4A9567-B43F-4457-AD28-4C04897A4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436420" cy="2286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D77BCEE-37F6-4FD2-947A-A6541891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0" y="307975"/>
            <a:ext cx="7086600" cy="1325563"/>
          </a:xfrm>
        </p:spPr>
        <p:txBody>
          <a:bodyPr>
            <a:normAutofit/>
          </a:bodyPr>
          <a:lstStyle/>
          <a:p>
            <a:r>
              <a:rPr lang="ru-RU" sz="31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Общие  сферы деятельности</a:t>
            </a: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004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6DBE6B-58C9-4739-8043-E49B1FB97256}"/>
              </a:ext>
            </a:extLst>
          </p:cNvPr>
          <p:cNvSpPr/>
          <p:nvPr/>
        </p:nvSpPr>
        <p:spPr>
          <a:xfrm>
            <a:off x="3457575" y="0"/>
            <a:ext cx="8734425" cy="6858000"/>
          </a:xfrm>
          <a:prstGeom prst="rect">
            <a:avLst/>
          </a:prstGeom>
          <a:solidFill>
            <a:srgbClr val="2D3C5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74F48-D1FE-4186-A885-02F8A30E7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7559" y="961054"/>
            <a:ext cx="7937241" cy="5393094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AutoNum type="arabicPeriod"/>
            </a:pP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Международные договоры: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highlight>
                  <a:srgbClr val="0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Договор о Союзе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(2015), </a:t>
            </a:r>
            <a:r>
              <a:rPr lang="ru-RU" dirty="0">
                <a:solidFill>
                  <a:schemeClr val="bg1"/>
                </a:solidFill>
                <a:highlight>
                  <a:srgbClr val="0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ТК ЕАЭС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(2018)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Международные договоры в рамках Союза и с третьими странами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2. </a:t>
            </a: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Обязательные акты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Решения ВЕЭС (должны быть трансформированы в национальное право)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highlight>
                  <a:srgbClr val="0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Решения ЕЭК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(имеют прямое действие и применяются непосредственно)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accent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3.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Рекомендательные акты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Рекомендации ЕЭК</a:t>
            </a:r>
          </a:p>
          <a:p>
            <a:pPr marL="514350" indent="-514350">
              <a:buFont typeface="+mj-lt"/>
              <a:buAutoNum type="arabicPeriod"/>
            </a:pPr>
            <a:endParaRPr lang="ru-RU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4A9567-B43F-4457-AD28-4C04897A4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436420" cy="2286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D77BCEE-37F6-4FD2-947A-A6541891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0" y="307975"/>
            <a:ext cx="7086600" cy="1325563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Право Союза</a:t>
            </a: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688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6DBE6B-58C9-4739-8043-E49B1FB97256}"/>
              </a:ext>
            </a:extLst>
          </p:cNvPr>
          <p:cNvSpPr/>
          <p:nvPr/>
        </p:nvSpPr>
        <p:spPr>
          <a:xfrm>
            <a:off x="3457575" y="0"/>
            <a:ext cx="8734425" cy="6858000"/>
          </a:xfrm>
          <a:prstGeom prst="rect">
            <a:avLst/>
          </a:prstGeom>
          <a:solidFill>
            <a:srgbClr val="2D3C5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74F48-D1FE-4186-A885-02F8A30E7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00" y="1825625"/>
            <a:ext cx="7467600" cy="41084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4A9567-B43F-4457-AD28-4C04897A43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436420" cy="2286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D77BCEE-37F6-4FD2-947A-A6541891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0" y="307975"/>
            <a:ext cx="7086600" cy="1325563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Суд Союза</a:t>
            </a: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45" y="1206500"/>
            <a:ext cx="5872194" cy="38893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11964" y="612844"/>
            <a:ext cx="429266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 СУДА: </a:t>
            </a: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СУДЕЙ,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2 СУДЕЙ ОТ КАЖДОГО ГОСУДАРСТВА-ЧЛЕНА</a:t>
            </a:r>
          </a:p>
          <a:p>
            <a:pPr algn="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 ПОЛНОМОЧИЙ СУДЬИ: 9 ЛЕТ</a:t>
            </a: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НАЗНАЧАЮТСЯ НА ДОЛЖНОСТЬ ГЛАВАМИ</a:t>
            </a:r>
            <a:b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5-ТИ ГОСУДАРСТВ ЕЭАС</a:t>
            </a:r>
            <a:endParaRPr lang="ru-RU" sz="2400" dirty="0">
              <a:solidFill>
                <a:srgbClr val="00316B"/>
              </a:solidFill>
            </a:endParaRPr>
          </a:p>
          <a:p>
            <a:pPr algn="ctr"/>
            <a:endParaRPr lang="ru-RU" sz="2400" dirty="0">
              <a:solidFill>
                <a:srgbClr val="00316B"/>
              </a:solidFill>
            </a:endParaRPr>
          </a:p>
          <a:p>
            <a:pPr algn="r"/>
            <a:endParaRPr lang="ru-RU" sz="2400" dirty="0">
              <a:solidFill>
                <a:srgbClr val="00316B"/>
              </a:solidFill>
            </a:endParaRPr>
          </a:p>
          <a:p>
            <a:pPr algn="r"/>
            <a:endParaRPr lang="ru-RU" sz="2400" dirty="0">
              <a:solidFill>
                <a:srgbClr val="0031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734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6DBE6B-58C9-4739-8043-E49B1FB97256}"/>
              </a:ext>
            </a:extLst>
          </p:cNvPr>
          <p:cNvSpPr/>
          <p:nvPr/>
        </p:nvSpPr>
        <p:spPr>
          <a:xfrm>
            <a:off x="3457575" y="0"/>
            <a:ext cx="8734425" cy="6858000"/>
          </a:xfrm>
          <a:prstGeom prst="rect">
            <a:avLst/>
          </a:prstGeom>
          <a:solidFill>
            <a:srgbClr val="2D3C5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74F48-D1FE-4186-A885-02F8A30E7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00" y="1825625"/>
            <a:ext cx="7467600" cy="410845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ru-RU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4A9567-B43F-4457-AD28-4C04897A4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436420" cy="2286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D77BCEE-37F6-4FD2-947A-A6541891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0" y="307975"/>
            <a:ext cx="7086600" cy="1325563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Компетенция Суда</a:t>
            </a: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52" y="901700"/>
            <a:ext cx="5044593" cy="41959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09348" y="1264503"/>
            <a:ext cx="226604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СПОРЫ</a:t>
            </a: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обжалование решений, действий (бездействия ЕЭК)</a:t>
            </a: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РЕШЕНИЯ СУДА</a:t>
            </a: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98036" y="1267916"/>
            <a:ext cx="337486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РАЗЪЯСНЕНИЯ</a:t>
            </a: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толкование права ЕЭАС в целях его единообразного применения в государствах-членах и органах ЕАЭС</a:t>
            </a: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bg1"/>
                </a:solidFill>
                <a:highlight>
                  <a:srgbClr val="0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КОНСУЛЬТАТИВНЫЕ ЗАКЛЮЧЕНИЯ </a:t>
            </a:r>
          </a:p>
        </p:txBody>
      </p:sp>
      <p:sp>
        <p:nvSpPr>
          <p:cNvPr id="2" name="Стрелка вниз 1"/>
          <p:cNvSpPr/>
          <p:nvPr/>
        </p:nvSpPr>
        <p:spPr>
          <a:xfrm>
            <a:off x="6728461" y="4123431"/>
            <a:ext cx="33019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Стрелка вниз 9"/>
          <p:cNvSpPr/>
          <p:nvPr/>
        </p:nvSpPr>
        <p:spPr>
          <a:xfrm>
            <a:off x="10077912" y="4548946"/>
            <a:ext cx="33019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714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6DBE6B-58C9-4739-8043-E49B1FB97256}"/>
              </a:ext>
            </a:extLst>
          </p:cNvPr>
          <p:cNvSpPr/>
          <p:nvPr/>
        </p:nvSpPr>
        <p:spPr>
          <a:xfrm>
            <a:off x="3457575" y="0"/>
            <a:ext cx="8734425" cy="6858000"/>
          </a:xfrm>
          <a:prstGeom prst="rect">
            <a:avLst/>
          </a:prstGeom>
          <a:solidFill>
            <a:srgbClr val="2D3C5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74F48-D1FE-4186-A885-02F8A30E7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00" y="1633538"/>
            <a:ext cx="7467600" cy="4692129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Министерство юстиции Кыргызской Республики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иностранных дел Кыргызской Республики;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Министерство экономики и коммерции Кыргызской Республики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highlight>
                  <a:srgbClr val="8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Министерство транспорта и коммуникаций Кыргызской Республики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финансов Кыргызской Республики;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сельского хозяйства Кыргызской Республики;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r>
              <a:rPr lang="ru-RU" dirty="0">
                <a:solidFill>
                  <a:schemeClr val="bg1"/>
                </a:solidFill>
                <a:highlight>
                  <a:srgbClr val="00808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Центр судебного представительства при Министерстве юстиции Кыргызской Республики</a:t>
            </a:r>
          </a:p>
          <a:p>
            <a:pPr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FontTx/>
              <a:buChar char="-"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4000"/>
              </a:lnSpc>
              <a:spcBef>
                <a:spcPts val="0"/>
              </a:spcBef>
              <a:spcAft>
                <a:spcPts val="1200"/>
              </a:spcAft>
              <a:buClr>
                <a:schemeClr val="accent4"/>
              </a:buClr>
              <a:buNone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4A9567-B43F-4457-AD28-4C04897A4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436420" cy="2286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D77BCEE-37F6-4FD2-947A-A6541891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8458" y="616308"/>
            <a:ext cx="7086600" cy="1325563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Государственные органы Кыргызской Республики, уполномоченные на обращение в Суд</a:t>
            </a: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127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327EA71-BCFC-4ECC-847D-6EFCEFFA55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194" y="0"/>
            <a:ext cx="4093806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61A331-9CF8-48CB-B0CF-D1BA0B9BF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8193" y="5346700"/>
            <a:ext cx="3970953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A073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6710971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1355</TotalTime>
  <Words>349</Words>
  <Application>Microsoft Office PowerPoint</Application>
  <PresentationFormat>Широкоэкранный</PresentationFormat>
  <Paragraphs>92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Microsoft New Tai Lue</vt:lpstr>
      <vt:lpstr>Proxima Nova Bl</vt:lpstr>
      <vt:lpstr>Times New Roman</vt:lpstr>
      <vt:lpstr>Тема Office</vt:lpstr>
      <vt:lpstr>Презентация PowerPoint</vt:lpstr>
      <vt:lpstr>Презентация PowerPoint</vt:lpstr>
      <vt:lpstr>1. Евразийский экономический союз  </vt:lpstr>
      <vt:lpstr>2. Органы Союза  </vt:lpstr>
      <vt:lpstr>3. Общие  сферы деятельности </vt:lpstr>
      <vt:lpstr>4. Право Союза  </vt:lpstr>
      <vt:lpstr>5. Суд Союза  </vt:lpstr>
      <vt:lpstr>6. Компетенция Суда  </vt:lpstr>
      <vt:lpstr>7. Государственные органы Кыргызской Республики, уполномоченные на обращение в Суд 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Международная конференция Суда ЕАЭС</dc:title>
  <dc:creator>Семашко Дмитрий Владимирович</dc:creator>
  <cp:lastModifiedBy>Резванова Ольга Александровна</cp:lastModifiedBy>
  <cp:revision>155</cp:revision>
  <cp:lastPrinted>2022-02-10T07:32:42Z</cp:lastPrinted>
  <dcterms:created xsi:type="dcterms:W3CDTF">2021-11-12T07:27:16Z</dcterms:created>
  <dcterms:modified xsi:type="dcterms:W3CDTF">2023-03-02T12:38:24Z</dcterms:modified>
</cp:coreProperties>
</file>